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98" r:id="rId3"/>
    <p:sldId id="306" r:id="rId4"/>
    <p:sldId id="316" r:id="rId5"/>
    <p:sldId id="257" r:id="rId6"/>
    <p:sldId id="308" r:id="rId7"/>
    <p:sldId id="258" r:id="rId8"/>
    <p:sldId id="312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8" r:id="rId18"/>
    <p:sldId id="269" r:id="rId19"/>
    <p:sldId id="270" r:id="rId20"/>
    <p:sldId id="271" r:id="rId21"/>
    <p:sldId id="283" r:id="rId22"/>
    <p:sldId id="284" r:id="rId23"/>
    <p:sldId id="285" r:id="rId24"/>
    <p:sldId id="286" r:id="rId25"/>
    <p:sldId id="287" r:id="rId26"/>
    <p:sldId id="288" r:id="rId27"/>
    <p:sldId id="289" r:id="rId28"/>
    <p:sldId id="290" r:id="rId29"/>
    <p:sldId id="267" r:id="rId30"/>
    <p:sldId id="272" r:id="rId31"/>
    <p:sldId id="280" r:id="rId32"/>
    <p:sldId id="292" r:id="rId33"/>
    <p:sldId id="293" r:id="rId34"/>
    <p:sldId id="294" r:id="rId35"/>
    <p:sldId id="281" r:id="rId36"/>
    <p:sldId id="282" r:id="rId37"/>
    <p:sldId id="273" r:id="rId38"/>
    <p:sldId id="274" r:id="rId39"/>
    <p:sldId id="275" r:id="rId40"/>
    <p:sldId id="276" r:id="rId41"/>
    <p:sldId id="277" r:id="rId42"/>
    <p:sldId id="278" r:id="rId43"/>
    <p:sldId id="279" r:id="rId44"/>
    <p:sldId id="295" r:id="rId45"/>
    <p:sldId id="296" r:id="rId46"/>
    <p:sldId id="297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7" r:id="rId55"/>
    <p:sldId id="309" r:id="rId56"/>
    <p:sldId id="310" r:id="rId57"/>
    <p:sldId id="311" r:id="rId58"/>
    <p:sldId id="313" r:id="rId59"/>
    <p:sldId id="314" r:id="rId60"/>
    <p:sldId id="315" r:id="rId6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7" d="100"/>
          <a:sy n="87" d="100"/>
        </p:scale>
        <p:origin x="-1458" y="-7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/>
          <p:cNvGrpSpPr/>
          <p:nvPr/>
        </p:nvGrpSpPr>
        <p:grpSpPr>
          <a:xfrm>
            <a:off x="-382404" y="0"/>
            <a:ext cx="9932332" cy="6858000"/>
            <a:chOff x="-382404" y="0"/>
            <a:chExt cx="9932332" cy="6858000"/>
          </a:xfrm>
        </p:grpSpPr>
        <p:grpSp>
          <p:nvGrpSpPr>
            <p:cNvPr id="44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70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115" name="Rectangle 11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6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7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1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85" name="Rectangle 8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Rectangle 8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4" name="Rectangle 11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3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78" name="Rectangle 77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" name="Rectangle 78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" name="Rectangle 8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5" name="Rectangle 74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5" name="Freeform 44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 47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reeform 50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reeform 51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Hexagon 52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Hexagon 53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Hexagon 54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Hexagon 55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Hexagon 56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Freeform 57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Hexagon 58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Hexagon 60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Hexagon 61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Hexagon 62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Hexagon 63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Hexagon 64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Hexagon 65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Hexagon 66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Freeform 67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Freeform 68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Rectangle 45"/>
          <p:cNvSpPr/>
          <p:nvPr/>
        </p:nvSpPr>
        <p:spPr>
          <a:xfrm>
            <a:off x="4561242" y="-21511"/>
            <a:ext cx="3679116" cy="6271840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4649096" y="-21511"/>
            <a:ext cx="3505200" cy="23128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33365" y="2708476"/>
            <a:ext cx="3313355" cy="1702160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33365" y="4421080"/>
            <a:ext cx="3309803" cy="1260629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42424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738744" y="1516828"/>
            <a:ext cx="2133600" cy="750981"/>
          </a:xfrm>
        </p:spPr>
        <p:txBody>
          <a:bodyPr anchor="b"/>
          <a:lstStyle>
            <a:lvl1pPr algn="l">
              <a:defRPr sz="2400"/>
            </a:lvl1pPr>
          </a:lstStyle>
          <a:p>
            <a:fld id="{A39ED527-7958-42F8-9ADC-65507E805EE6}" type="datetimeFigureOut">
              <a:rPr lang="en-US" smtClean="0"/>
              <a:t>9/23/2018</a:t>
            </a:fld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4650889" y="6088284"/>
            <a:ext cx="35052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03520" y="5719966"/>
            <a:ext cx="2831592" cy="365125"/>
          </a:xfrm>
        </p:spPr>
        <p:txBody>
          <a:bodyPr>
            <a:norm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649096" y="5719966"/>
            <a:ext cx="643666" cy="36512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02991AAC-B2DE-4D98-91FE-6523BF1745EF}" type="slidenum">
              <a:rPr lang="en-US" smtClean="0"/>
              <a:t>‹#›</a:t>
            </a:fld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4650889" y="6088284"/>
            <a:ext cx="35052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9ED527-7958-42F8-9ADC-65507E805EE6}" type="datetimeFigureOut">
              <a:rPr lang="en-US" smtClean="0"/>
              <a:t>9/23/2018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991AAC-B2DE-4D98-91FE-6523BF1745E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030147"/>
            <a:ext cx="1484453" cy="4780344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53296" y="1030147"/>
            <a:ext cx="5423704" cy="47803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9ED527-7958-42F8-9ADC-65507E805EE6}" type="datetimeFigureOut">
              <a:rPr lang="en-US" smtClean="0"/>
              <a:t>9/23/2018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991AAC-B2DE-4D98-91FE-6523BF1745E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9ED527-7958-42F8-9ADC-65507E805EE6}" type="datetimeFigureOut">
              <a:rPr lang="en-US" smtClean="0"/>
              <a:t>9/23/2018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991AAC-B2DE-4D98-91FE-6523BF1745E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8645" y="2900829"/>
            <a:ext cx="6637468" cy="1362075"/>
          </a:xfrm>
        </p:spPr>
        <p:txBody>
          <a:bodyPr anchor="b"/>
          <a:lstStyle>
            <a:lvl1pPr algn="l">
              <a:defRPr sz="4000" b="0" cap="none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8645" y="4267200"/>
            <a:ext cx="6637467" cy="1520413"/>
          </a:xfrm>
        </p:spPr>
        <p:txBody>
          <a:bodyPr anchor="t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9ED527-7958-42F8-9ADC-65507E805EE6}" type="datetimeFigureOut">
              <a:rPr lang="en-US" smtClean="0"/>
              <a:t>9/23/2018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991AAC-B2DE-4D98-91FE-6523BF1745E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9ED527-7958-42F8-9ADC-65507E805EE6}" type="datetimeFigureOut">
              <a:rPr lang="en-US" smtClean="0"/>
              <a:t>9/23/2018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991AAC-B2DE-4D98-91FE-6523BF1745EF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1042416" y="2313432"/>
            <a:ext cx="3419856" cy="349300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2313431"/>
            <a:ext cx="3419856" cy="349300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12111" y="2316009"/>
            <a:ext cx="3057148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1721" y="2974694"/>
            <a:ext cx="3419856" cy="283579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1837" y="2316010"/>
            <a:ext cx="3055717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152" y="2974694"/>
            <a:ext cx="3419856" cy="283579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9ED527-7958-42F8-9ADC-65507E805EE6}" type="datetimeFigureOut">
              <a:rPr lang="en-US" smtClean="0"/>
              <a:t>9/23/2018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991AAC-B2DE-4D98-91FE-6523BF1745E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9ED527-7958-42F8-9ADC-65507E805EE6}" type="datetimeFigureOut">
              <a:rPr lang="en-US" smtClean="0"/>
              <a:t>9/23/2018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991AAC-B2DE-4D98-91FE-6523BF1745E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9ED527-7958-42F8-9ADC-65507E805EE6}" type="datetimeFigureOut">
              <a:rPr lang="en-US" smtClean="0"/>
              <a:t>9/23/2018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991AAC-B2DE-4D98-91FE-6523BF1745E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-382404" y="0"/>
            <a:ext cx="9932332" cy="6858000"/>
            <a:chOff x="-382404" y="0"/>
            <a:chExt cx="9932332" cy="6858000"/>
          </a:xfrm>
        </p:grpSpPr>
        <p:grpSp>
          <p:nvGrpSpPr>
            <p:cNvPr id="45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72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84" name="Rectangle 8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5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3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81" name="Rectangle 8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" name="Rectangle 8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" name="Rectangle 8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4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78" name="Rectangle 77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" name="Rectangle 78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" name="Rectangle 7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5" name="Rectangle 74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7" name="Freeform 46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 47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reeform 49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reeform 50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Hexagon 51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Hexagon 52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Hexagon 53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Hexagon 54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Hexagon 55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Freeform 58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Hexagon 61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Hexagon 62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Hexagon 63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Hexagon 64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Hexagon 65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Hexagon 66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Hexagon 67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Hexagon 68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Freeform 69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Freeform 70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Rectangle 45"/>
          <p:cNvSpPr/>
          <p:nvPr/>
        </p:nvSpPr>
        <p:spPr>
          <a:xfrm>
            <a:off x="4561242" y="-21511"/>
            <a:ext cx="3679116" cy="6271840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4649096" y="-21510"/>
            <a:ext cx="3505200" cy="6239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9ED527-7958-42F8-9ADC-65507E805EE6}" type="datetimeFigureOut">
              <a:rPr lang="en-US" smtClean="0"/>
              <a:t>9/23/2018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991AAC-B2DE-4D98-91FE-6523BF1745EF}" type="slidenum">
              <a:rPr lang="en-US" smtClean="0"/>
              <a:t>‹#›</a:t>
            </a:fld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905571" y="601883"/>
            <a:ext cx="3562257" cy="564844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5894" y="856527"/>
            <a:ext cx="3090440" cy="5150734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1" name="Rectangle 60"/>
          <p:cNvSpPr/>
          <p:nvPr/>
        </p:nvSpPr>
        <p:spPr>
          <a:xfrm>
            <a:off x="4650889" y="6088284"/>
            <a:ext cx="35052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641448" y="5724835"/>
            <a:ext cx="3493664" cy="365125"/>
          </a:xfrm>
        </p:spPr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9833" y="2657434"/>
            <a:ext cx="3304572" cy="1463153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36592" y="4136994"/>
            <a:ext cx="3298784" cy="1517904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42424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-382404" y="0"/>
            <a:ext cx="9932332" cy="6858000"/>
            <a:chOff x="-382404" y="0"/>
            <a:chExt cx="9932332" cy="6858000"/>
          </a:xfrm>
        </p:grpSpPr>
        <p:grpSp>
          <p:nvGrpSpPr>
            <p:cNvPr id="45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75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87" name="Rectangle 86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8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9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6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84" name="Rectangle 8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5" name="Rectangle 8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Rectangle 8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7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81" name="Rectangle 8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" name="Rectangle 8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" name="Rectangle 8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8" name="Rectangle 77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6" name="Freeform 45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 46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 47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reeform 49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Hexagon 50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Hexagon 51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Hexagon 60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Hexagon 61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Freeform 62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Hexagon 63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Hexagon 64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Hexagon 65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Hexagon 66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Hexagon 67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Hexagon 68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Hexagon 69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Hexagon 70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Hexagon 71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 72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Freeform 73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4" name="Rectangle 93"/>
          <p:cNvSpPr/>
          <p:nvPr/>
        </p:nvSpPr>
        <p:spPr>
          <a:xfrm>
            <a:off x="4561242" y="-21511"/>
            <a:ext cx="3679116" cy="6271840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4649096" y="-21510"/>
            <a:ext cx="3505200" cy="6239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905571" y="601883"/>
            <a:ext cx="3562257" cy="5648445"/>
          </a:xfrm>
          <a:prstGeom prst="rect">
            <a:avLst/>
          </a:prstGeom>
          <a:solidFill>
            <a:srgbClr val="FFFFFF"/>
          </a:solidFill>
          <a:ln w="3175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4650889" y="6088284"/>
            <a:ext cx="35052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4424" y="2660904"/>
            <a:ext cx="3300984" cy="146304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005208" y="693795"/>
            <a:ext cx="3359623" cy="5468112"/>
          </a:xfrm>
        </p:spPr>
        <p:txBody>
          <a:bodyPr/>
          <a:lstStyle>
            <a:lvl1pPr marL="0" indent="0">
              <a:buNone/>
              <a:defRPr sz="3200">
                <a:solidFill>
                  <a:schemeClr val="accent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34630" y="4133088"/>
            <a:ext cx="3300573" cy="1519561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42424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9ED527-7958-42F8-9ADC-65507E805EE6}" type="datetimeFigureOut">
              <a:rPr lang="en-US" smtClean="0"/>
              <a:t>9/23/2018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641448" y="5724835"/>
            <a:ext cx="3493664" cy="365125"/>
          </a:xfrm>
        </p:spPr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991AAC-B2DE-4D98-91FE-6523BF1745E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/>
          <p:cNvGrpSpPr/>
          <p:nvPr/>
        </p:nvGrpSpPr>
        <p:grpSpPr>
          <a:xfrm>
            <a:off x="-304800" y="0"/>
            <a:ext cx="9932332" cy="6858000"/>
            <a:chOff x="-382404" y="0"/>
            <a:chExt cx="9932332" cy="6858000"/>
          </a:xfrm>
        </p:grpSpPr>
        <p:grpSp>
          <p:nvGrpSpPr>
            <p:cNvPr id="43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101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113" name="Rectangle 11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4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5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2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110" name="Rectangle 10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1" name="Rectangle 11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2" name="Rectangle 11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3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107" name="Rectangle 106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8" name="Rectangle 107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9" name="Rectangle 108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04" name="Rectangle 10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4" name="Freeform 43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reeform 44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reeform 45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 46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Hexagon 49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Hexagon 50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Hexagon 51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Hexagon 52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Hexagon 53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Freeform 54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Hexagon 55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Hexagon 56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Hexagon 57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Hexagon 58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Hexagon 94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Hexagon 95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Hexagon 96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Hexagon 97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Freeform 98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reeform 99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6" name="Rectangle 65"/>
          <p:cNvSpPr/>
          <p:nvPr/>
        </p:nvSpPr>
        <p:spPr>
          <a:xfrm>
            <a:off x="457200" y="333487"/>
            <a:ext cx="8229600" cy="618564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/>
          <p:cNvSpPr/>
          <p:nvPr/>
        </p:nvSpPr>
        <p:spPr>
          <a:xfrm>
            <a:off x="4561242" y="-21511"/>
            <a:ext cx="3679116" cy="699244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4649096" y="-21510"/>
            <a:ext cx="3505200" cy="6239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43490" y="1027664"/>
            <a:ext cx="7024744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3492" y="2323652"/>
            <a:ext cx="6777317" cy="35089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997388" y="22449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FEFEFE"/>
                </a:solidFill>
              </a:defRPr>
            </a:lvl1pPr>
          </a:lstStyle>
          <a:p>
            <a:fld id="{A39ED527-7958-42F8-9ADC-65507E805EE6}" type="datetimeFigureOut">
              <a:rPr lang="en-US" smtClean="0"/>
              <a:t>9/23/2018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1448" y="5852160"/>
            <a:ext cx="35021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649096" y="224491"/>
            <a:ext cx="13321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EFEFE"/>
                </a:solidFill>
              </a:defRPr>
            </a:lvl1pPr>
          </a:lstStyle>
          <a:p>
            <a:fld id="{02991AAC-B2DE-4D98-91FE-6523BF1745EF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0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27432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640080" indent="-27432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24712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325880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1517904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1719072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1920240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121408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tatistical_classification" TargetMode="External"/><Relationship Id="rId2" Type="http://schemas.openxmlformats.org/officeDocument/2006/relationships/hyperlink" Target="https://en.wikipedia.org/wiki/Non-parametric_statistics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n.wikipedia.org/wiki/Integer" TargetMode="External"/><Relationship Id="rId4" Type="http://schemas.openxmlformats.org/officeDocument/2006/relationships/hyperlink" Target="https://en.wikipedia.org/wiki/Regression_analysis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Lazy_learning" TargetMode="External"/><Relationship Id="rId2" Type="http://schemas.openxmlformats.org/officeDocument/2006/relationships/hyperlink" Target="https://en.wikipedia.org/wiki/Instance-based_learning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Machine_learning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Dimension_reduction" TargetMode="External"/><Relationship Id="rId2" Type="http://schemas.openxmlformats.org/officeDocument/2006/relationships/hyperlink" Target="https://en.wikipedia.org/wiki/Facial_recognition_system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Data_mining" TargetMode="External"/><Relationship Id="rId2" Type="http://schemas.openxmlformats.org/officeDocument/2006/relationships/hyperlink" Target="https://en.wikipedia.org/wiki/Cluster_analysis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Mean" TargetMode="External"/><Relationship Id="rId5" Type="http://schemas.openxmlformats.org/officeDocument/2006/relationships/hyperlink" Target="https://en.wikipedia.org/wiki/Cluster_(statistics)" TargetMode="External"/><Relationship Id="rId4" Type="http://schemas.openxmlformats.org/officeDocument/2006/relationships/hyperlink" Target="https://en.wikipedia.org/wiki/Partition_of_a_set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/index.php?title=K-means_clustering&amp;action=edit&amp;section=12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Euclidean_distance" TargetMode="External"/><Relationship Id="rId2" Type="http://schemas.openxmlformats.org/officeDocument/2006/relationships/hyperlink" Target="https://en.wikipedia.org/wiki/Lloyd%27s_algorithm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Problem_solving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Artificial_intelligence" TargetMode="External"/><Relationship Id="rId2" Type="http://schemas.openxmlformats.org/officeDocument/2006/relationships/hyperlink" Target="https://en.wikipedia.org/wiki/Data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Machine_learning" TargetMode="Externa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Accuracy_and_precision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Confidence_interval" TargetMode="Externa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Linear_discriminant_analysis" TargetMode="External"/><Relationship Id="rId2" Type="http://schemas.openxmlformats.org/officeDocument/2006/relationships/hyperlink" Target="https://en.wikipedia.org/wiki/Principal_Component_Analysis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Canonical_correlation" TargetMode="Externa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orrelation_and_dependence" TargetMode="External"/><Relationship Id="rId2" Type="http://schemas.openxmlformats.org/officeDocument/2006/relationships/hyperlink" Target="https://en.wikipedia.org/wiki/Orthogonal_transformation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distance based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non </a:t>
            </a:r>
            <a:r>
              <a:rPr lang="en-US" dirty="0" smtClean="0"/>
              <a:t>- linear model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22010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Euclidean distance</a:t>
            </a:r>
            <a:endParaRPr lang="en-US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92590" y="2324100"/>
            <a:ext cx="4677833" cy="3508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902592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00225" y="2324100"/>
            <a:ext cx="5262562" cy="3508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933943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00225" y="2324100"/>
            <a:ext cx="5262562" cy="3508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008714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2400" dirty="0" smtClean="0"/>
              <a:t>the </a:t>
            </a:r>
            <a:r>
              <a:rPr lang="en-US" sz="2400" dirty="0" err="1"/>
              <a:t>Minkowski</a:t>
            </a:r>
            <a:r>
              <a:rPr lang="en-US" sz="2400" dirty="0"/>
              <a:t> distance is a generalized metric form of Euclidean distance and Manhattan distance</a:t>
            </a:r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42988" y="2723763"/>
            <a:ext cx="6777037" cy="27090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144013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96648" y="2324100"/>
            <a:ext cx="4869717" cy="3508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437634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45752" y="2324100"/>
            <a:ext cx="4971508" cy="3508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57162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95031" y="2324100"/>
            <a:ext cx="4672950" cy="3508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08511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i="1" dirty="0"/>
              <a:t>k</a:t>
            </a:r>
            <a:r>
              <a:rPr lang="en-US" dirty="0"/>
              <a:t>-nearest neighbors algorithm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he </a:t>
            </a:r>
            <a:r>
              <a:rPr lang="en-US" b="1" i="1" dirty="0"/>
              <a:t>k</a:t>
            </a:r>
            <a:r>
              <a:rPr lang="en-US" b="1" dirty="0"/>
              <a:t>-nearest neighbors algorithm</a:t>
            </a:r>
            <a:r>
              <a:rPr lang="en-US" dirty="0"/>
              <a:t> (</a:t>
            </a:r>
            <a:r>
              <a:rPr lang="en-US" b="1" i="1" dirty="0"/>
              <a:t>k</a:t>
            </a:r>
            <a:r>
              <a:rPr lang="en-US" b="1" dirty="0"/>
              <a:t>-NN</a:t>
            </a:r>
            <a:r>
              <a:rPr lang="en-US" dirty="0"/>
              <a:t>) is a </a:t>
            </a:r>
            <a:r>
              <a:rPr lang="en-US" dirty="0">
                <a:hlinkClick r:id="rId2" tooltip="Non-parametric statistics"/>
              </a:rPr>
              <a:t>non-parametric</a:t>
            </a:r>
            <a:r>
              <a:rPr lang="en-US" dirty="0"/>
              <a:t> method used for </a:t>
            </a:r>
            <a:r>
              <a:rPr lang="en-US" dirty="0">
                <a:hlinkClick r:id="rId3" tooltip="Statistical classification"/>
              </a:rPr>
              <a:t>classification</a:t>
            </a:r>
            <a:r>
              <a:rPr lang="en-US" dirty="0"/>
              <a:t> and </a:t>
            </a:r>
            <a:r>
              <a:rPr lang="en-US" dirty="0" smtClean="0">
                <a:hlinkClick r:id="rId4" tooltip="Regression analysis"/>
              </a:rPr>
              <a:t>regression</a:t>
            </a:r>
            <a:r>
              <a:rPr lang="en-US" dirty="0" smtClean="0"/>
              <a:t>.</a:t>
            </a:r>
          </a:p>
          <a:p>
            <a:r>
              <a:rPr lang="en-US" dirty="0"/>
              <a:t>In </a:t>
            </a:r>
            <a:r>
              <a:rPr lang="en-US" i="1" dirty="0">
                <a:solidFill>
                  <a:srgbClr val="FF0000"/>
                </a:solidFill>
              </a:rPr>
              <a:t>k-NN classification</a:t>
            </a:r>
            <a:r>
              <a:rPr lang="en-US" dirty="0"/>
              <a:t>, the output is a class membership. An object is classified by a majority vote of its neighbors, with the object being assigned to the class most common among its </a:t>
            </a:r>
            <a:r>
              <a:rPr lang="en-US" i="1" dirty="0"/>
              <a:t>k</a:t>
            </a:r>
            <a:r>
              <a:rPr lang="en-US" dirty="0"/>
              <a:t> nearest neighbors (</a:t>
            </a:r>
            <a:r>
              <a:rPr lang="en-US" i="1" dirty="0"/>
              <a:t>k</a:t>
            </a:r>
            <a:r>
              <a:rPr lang="en-US" dirty="0"/>
              <a:t> is a positive </a:t>
            </a:r>
            <a:r>
              <a:rPr lang="en-US" dirty="0">
                <a:hlinkClick r:id="rId5" tooltip="Integer"/>
              </a:rPr>
              <a:t>integer</a:t>
            </a:r>
            <a:r>
              <a:rPr lang="en-US" dirty="0"/>
              <a:t>, typically small). If </a:t>
            </a:r>
            <a:r>
              <a:rPr lang="en-US" i="1" dirty="0"/>
              <a:t>k</a:t>
            </a:r>
            <a:r>
              <a:rPr lang="en-US" dirty="0"/>
              <a:t> = 1, then the object is simply assigned to the class of that </a:t>
            </a:r>
            <a:r>
              <a:rPr lang="en-US" dirty="0">
                <a:solidFill>
                  <a:srgbClr val="FF0000"/>
                </a:solidFill>
              </a:rPr>
              <a:t>single nearest neighbor</a:t>
            </a:r>
            <a:r>
              <a:rPr lang="en-US" dirty="0"/>
              <a:t>.</a:t>
            </a:r>
          </a:p>
          <a:p>
            <a:r>
              <a:rPr lang="en-US" dirty="0">
                <a:solidFill>
                  <a:srgbClr val="FF0000"/>
                </a:solidFill>
              </a:rPr>
              <a:t>In </a:t>
            </a:r>
            <a:r>
              <a:rPr lang="en-US" i="1" dirty="0">
                <a:solidFill>
                  <a:srgbClr val="FF0000"/>
                </a:solidFill>
              </a:rPr>
              <a:t>k-NN regression</a:t>
            </a:r>
            <a:r>
              <a:rPr lang="en-US" dirty="0">
                <a:solidFill>
                  <a:srgbClr val="FF0000"/>
                </a:solidFill>
              </a:rPr>
              <a:t>, </a:t>
            </a:r>
            <a:r>
              <a:rPr lang="en-US" dirty="0"/>
              <a:t>the output is the property value for the object. </a:t>
            </a:r>
            <a:r>
              <a:rPr lang="en-US" dirty="0">
                <a:solidFill>
                  <a:srgbClr val="FF0000"/>
                </a:solidFill>
              </a:rPr>
              <a:t>This value is </a:t>
            </a:r>
            <a:r>
              <a:rPr lang="en-US" i="1" dirty="0">
                <a:solidFill>
                  <a:srgbClr val="00B050"/>
                </a:solidFill>
              </a:rPr>
              <a:t>the average of the values </a:t>
            </a:r>
            <a:r>
              <a:rPr lang="en-US" dirty="0">
                <a:solidFill>
                  <a:srgbClr val="FF0000"/>
                </a:solidFill>
              </a:rPr>
              <a:t>of its </a:t>
            </a:r>
            <a:r>
              <a:rPr lang="en-US" i="1" dirty="0" err="1">
                <a:solidFill>
                  <a:srgbClr val="FF0000"/>
                </a:solidFill>
              </a:rPr>
              <a:t>k</a:t>
            </a:r>
            <a:r>
              <a:rPr lang="en-US" dirty="0" err="1">
                <a:solidFill>
                  <a:srgbClr val="FF0000"/>
                </a:solidFill>
              </a:rPr>
              <a:t>nearest</a:t>
            </a:r>
            <a:r>
              <a:rPr lang="en-US" dirty="0">
                <a:solidFill>
                  <a:srgbClr val="FF0000"/>
                </a:solidFill>
              </a:rPr>
              <a:t> neighbors</a:t>
            </a:r>
            <a:r>
              <a:rPr lang="en-US" dirty="0"/>
              <a:t>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17583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/>
              <a:t>k</a:t>
            </a:r>
            <a:r>
              <a:rPr lang="en-US" dirty="0"/>
              <a:t>-NN is a type of </a:t>
            </a:r>
            <a:r>
              <a:rPr lang="en-US" dirty="0">
                <a:hlinkClick r:id="rId2" tooltip="Instance-based learning"/>
              </a:rPr>
              <a:t>instance-based learning</a:t>
            </a:r>
            <a:r>
              <a:rPr lang="en-US" dirty="0"/>
              <a:t>, or </a:t>
            </a:r>
            <a:r>
              <a:rPr lang="en-US" dirty="0">
                <a:hlinkClick r:id="rId3" tooltip="Lazy learning"/>
              </a:rPr>
              <a:t>lazy learning</a:t>
            </a:r>
            <a:r>
              <a:rPr lang="en-US" dirty="0"/>
              <a:t>, where the function is only approximated locally and all computation is deferred until classification. 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The</a:t>
            </a:r>
            <a:r>
              <a:rPr lang="en-US" dirty="0"/>
              <a:t> </a:t>
            </a:r>
            <a:r>
              <a:rPr lang="en-US" i="1" dirty="0"/>
              <a:t>k</a:t>
            </a:r>
            <a:r>
              <a:rPr lang="en-US" dirty="0"/>
              <a:t>-NN algorithm is among the simplest of all </a:t>
            </a:r>
            <a:r>
              <a:rPr lang="en-US" dirty="0">
                <a:hlinkClick r:id="rId4" tooltip="Machine learning"/>
              </a:rPr>
              <a:t>machine learning</a:t>
            </a:r>
            <a:r>
              <a:rPr lang="en-US" dirty="0"/>
              <a:t> algorithms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38197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 a useful technique can be used to assign </a:t>
            </a:r>
            <a:r>
              <a:rPr lang="en-US" b="1" dirty="0">
                <a:solidFill>
                  <a:srgbClr val="00B050"/>
                </a:solidFill>
              </a:rPr>
              <a:t>weight</a:t>
            </a:r>
            <a:r>
              <a:rPr lang="en-US" dirty="0"/>
              <a:t> to the contributions of the </a:t>
            </a:r>
            <a:r>
              <a:rPr lang="en-US" b="1" dirty="0">
                <a:solidFill>
                  <a:srgbClr val="00B050"/>
                </a:solidFill>
              </a:rPr>
              <a:t>neighbor</a:t>
            </a:r>
            <a:r>
              <a:rPr lang="en-US" dirty="0"/>
              <a:t>s, so that the nearer neighbors contribute more to the average </a:t>
            </a:r>
            <a:r>
              <a:rPr lang="en-US" i="1" dirty="0">
                <a:solidFill>
                  <a:srgbClr val="00B050"/>
                </a:solidFill>
              </a:rPr>
              <a:t>than the more distant ones</a:t>
            </a:r>
            <a:r>
              <a:rPr lang="en-US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177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945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69181" y="2935287"/>
            <a:ext cx="672465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901414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24473" y="2324100"/>
            <a:ext cx="2014067" cy="3508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450962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 larger values of </a:t>
            </a:r>
            <a:r>
              <a:rPr lang="en-US" i="1" dirty="0"/>
              <a:t>k</a:t>
            </a:r>
            <a:r>
              <a:rPr lang="en-US" dirty="0"/>
              <a:t> reduces effect of the noise on the </a:t>
            </a:r>
            <a:r>
              <a:rPr lang="en-US" dirty="0" smtClean="0"/>
              <a:t>classification, </a:t>
            </a:r>
          </a:p>
          <a:p>
            <a:endParaRPr lang="en-US" dirty="0"/>
          </a:p>
          <a:p>
            <a:r>
              <a:rPr lang="en-US" dirty="0"/>
              <a:t>Feature </a:t>
            </a:r>
            <a:r>
              <a:rPr lang="en-US" dirty="0" smtClean="0"/>
              <a:t>extraction (</a:t>
            </a:r>
            <a:r>
              <a:rPr lang="en-US" dirty="0">
                <a:hlinkClick r:id="rId2" tooltip="Facial recognition system"/>
              </a:rPr>
              <a:t>face recognition</a:t>
            </a:r>
            <a:r>
              <a:rPr lang="en-US" dirty="0"/>
              <a:t> </a:t>
            </a:r>
            <a:r>
              <a:rPr lang="en-US" dirty="0" smtClean="0"/>
              <a:t>)</a:t>
            </a:r>
          </a:p>
          <a:p>
            <a:r>
              <a:rPr lang="en-US" dirty="0">
                <a:hlinkClick r:id="rId3"/>
              </a:rPr>
              <a:t>dimension </a:t>
            </a:r>
            <a:r>
              <a:rPr lang="en-US" dirty="0" smtClean="0">
                <a:hlinkClick r:id="rId3"/>
              </a:rPr>
              <a:t>reduction</a:t>
            </a:r>
            <a:r>
              <a:rPr lang="en-US" dirty="0" smtClean="0"/>
              <a:t> </a:t>
            </a:r>
          </a:p>
          <a:p>
            <a:r>
              <a:rPr lang="en-US" dirty="0"/>
              <a:t>Decision boundary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68733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42988" y="2519352"/>
            <a:ext cx="6777037" cy="31178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943498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 descr="Image result for k-nearest neighbor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2133600"/>
            <a:ext cx="6191250" cy="3600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65661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07406" y="2335212"/>
            <a:ext cx="4648200" cy="348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001949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95031" y="2324100"/>
            <a:ext cx="4672950" cy="3508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975232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Voronoi</a:t>
            </a:r>
            <a:r>
              <a:rPr lang="en-US" dirty="0" smtClean="0"/>
              <a:t> cells</a:t>
            </a:r>
            <a:endParaRPr lang="en-US" dirty="0"/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70100" y="2324100"/>
            <a:ext cx="4722812" cy="3508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396299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2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98279" y="2324100"/>
            <a:ext cx="4866455" cy="3508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738533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229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677319" y="2324100"/>
            <a:ext cx="3508375" cy="3508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621846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i="1" dirty="0"/>
              <a:t>k</a:t>
            </a:r>
            <a:r>
              <a:rPr lang="en-US" dirty="0"/>
              <a:t>-means clustering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This is different to K-NN nearest </a:t>
            </a:r>
            <a:r>
              <a:rPr lang="en-US" dirty="0" err="1" smtClean="0"/>
              <a:t>neighbour</a:t>
            </a:r>
            <a:r>
              <a:rPr lang="en-US" dirty="0" smtClean="0"/>
              <a:t> </a:t>
            </a:r>
          </a:p>
          <a:p>
            <a:endParaRPr lang="en-US" dirty="0"/>
          </a:p>
          <a:p>
            <a:r>
              <a:rPr lang="en-US" dirty="0"/>
              <a:t>that is popular for </a:t>
            </a:r>
            <a:r>
              <a:rPr lang="en-US" dirty="0">
                <a:hlinkClick r:id="rId2" tooltip="Cluster analysis"/>
              </a:rPr>
              <a:t>cluster analysis</a:t>
            </a:r>
            <a:r>
              <a:rPr lang="en-US" dirty="0"/>
              <a:t> in </a:t>
            </a:r>
            <a:r>
              <a:rPr lang="en-US" dirty="0">
                <a:hlinkClick r:id="rId3" tooltip="Data mining"/>
              </a:rPr>
              <a:t>data mining</a:t>
            </a:r>
            <a:r>
              <a:rPr lang="en-US" dirty="0" smtClean="0"/>
              <a:t>.</a:t>
            </a:r>
          </a:p>
          <a:p>
            <a:r>
              <a:rPr lang="en-US" dirty="0"/>
              <a:t> </a:t>
            </a:r>
            <a:r>
              <a:rPr lang="en-US" i="1" dirty="0"/>
              <a:t>k</a:t>
            </a:r>
            <a:r>
              <a:rPr lang="en-US" dirty="0"/>
              <a:t>-means clustering aims to </a:t>
            </a:r>
            <a:r>
              <a:rPr lang="en-US" dirty="0">
                <a:hlinkClick r:id="rId4" tooltip="Partition of a set"/>
              </a:rPr>
              <a:t>partition</a:t>
            </a:r>
            <a:r>
              <a:rPr lang="en-US" dirty="0"/>
              <a:t> </a:t>
            </a:r>
            <a:endParaRPr lang="en-US" dirty="0" smtClean="0"/>
          </a:p>
          <a:p>
            <a:r>
              <a:rPr lang="en-US" b="1" i="1" dirty="0" smtClean="0">
                <a:solidFill>
                  <a:schemeClr val="accent6">
                    <a:lumMod val="75000"/>
                  </a:schemeClr>
                </a:solidFill>
              </a:rPr>
              <a:t>n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 observations into </a:t>
            </a:r>
            <a:r>
              <a:rPr lang="en-US" b="1" i="1" dirty="0">
                <a:solidFill>
                  <a:schemeClr val="accent6">
                    <a:lumMod val="75000"/>
                  </a:schemeClr>
                </a:solidFill>
              </a:rPr>
              <a:t>k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 </a:t>
            </a: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</a:rPr>
              <a:t>clusters</a:t>
            </a:r>
          </a:p>
          <a:p>
            <a:r>
              <a:rPr lang="en-US" dirty="0" smtClean="0"/>
              <a:t> </a:t>
            </a:r>
            <a:r>
              <a:rPr lang="en-US" dirty="0"/>
              <a:t>in which each observation belongs to the 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  <a:hlinkClick r:id="rId5" tooltip="Cluster (statistics)"/>
              </a:rPr>
              <a:t>cluster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 with the nearest 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  <a:hlinkClick r:id="rId6" tooltip="Mean"/>
              </a:rPr>
              <a:t>mean</a:t>
            </a:r>
            <a:r>
              <a:rPr lang="en-US" dirty="0"/>
              <a:t>, </a:t>
            </a:r>
            <a:endParaRPr lang="en-US" dirty="0" smtClean="0"/>
          </a:p>
          <a:p>
            <a:r>
              <a:rPr lang="en-US" dirty="0" smtClean="0"/>
              <a:t>serving </a:t>
            </a:r>
            <a:r>
              <a:rPr lang="en-US" dirty="0"/>
              <a:t>as a prototype of the cluster.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2023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76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54894" y="2663825"/>
            <a:ext cx="6753225" cy="282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886494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59881" y="2549525"/>
            <a:ext cx="3143250" cy="305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104004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47861" y="2324100"/>
            <a:ext cx="5367290" cy="3508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699982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31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01838" y="2324100"/>
            <a:ext cx="5259337" cy="3508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411546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433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95031" y="2324100"/>
            <a:ext cx="4672950" cy="3508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861294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536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38446" y="2324100"/>
            <a:ext cx="3786121" cy="3508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363438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9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21819" y="2482850"/>
            <a:ext cx="2619375" cy="319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92523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Cluster analysis</a:t>
            </a:r>
            <a:r>
              <a:rPr lang="en-US" dirty="0"/>
              <a:t>[</a:t>
            </a:r>
            <a:r>
              <a:rPr lang="en-US" dirty="0">
                <a:hlinkClick r:id="rId2" tooltip="Edit section: Cluster analysis"/>
              </a:rPr>
              <a:t>edit</a:t>
            </a:r>
            <a:r>
              <a:rPr lang="en-US" dirty="0"/>
              <a:t>]</a:t>
            </a:r>
            <a:endParaRPr lang="en-US" b="1" dirty="0"/>
          </a:p>
          <a:p>
            <a:r>
              <a:rPr lang="en-US" b="1" dirty="0"/>
              <a:t>Feature learning</a:t>
            </a:r>
          </a:p>
          <a:p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53310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 is often called the </a:t>
            </a:r>
            <a:r>
              <a:rPr lang="en-US" b="1" i="1" dirty="0"/>
              <a:t>k</a:t>
            </a:r>
            <a:r>
              <a:rPr lang="en-US" b="1" dirty="0"/>
              <a:t>-means algorithm</a:t>
            </a:r>
            <a:r>
              <a:rPr lang="en-US" dirty="0"/>
              <a:t>; it is also referred to as </a:t>
            </a:r>
            <a:r>
              <a:rPr lang="en-US" b="1" u="sng" dirty="0">
                <a:hlinkClick r:id="rId2"/>
              </a:rPr>
              <a:t>Lloyd's </a:t>
            </a:r>
            <a:r>
              <a:rPr lang="en-US" b="1" u="sng" dirty="0" smtClean="0">
                <a:hlinkClick r:id="rId2"/>
              </a:rPr>
              <a:t>algorithm</a:t>
            </a:r>
            <a:endParaRPr lang="en-US" b="1" u="sng" dirty="0" smtClean="0"/>
          </a:p>
          <a:p>
            <a:r>
              <a:rPr lang="en-US" b="1" dirty="0"/>
              <a:t>Assignment step</a:t>
            </a:r>
            <a:r>
              <a:rPr lang="en-US" dirty="0" smtClean="0"/>
              <a:t>:  (</a:t>
            </a:r>
            <a:r>
              <a:rPr lang="en-US" dirty="0">
                <a:hlinkClick r:id="rId3" tooltip="Euclidean distance"/>
              </a:rPr>
              <a:t>Euclidean </a:t>
            </a:r>
            <a:r>
              <a:rPr lang="en-US" dirty="0" smtClean="0">
                <a:hlinkClick r:id="rId3" tooltip="Euclidean distance"/>
              </a:rPr>
              <a:t>distance</a:t>
            </a:r>
            <a:r>
              <a:rPr lang="en-US" dirty="0" smtClean="0"/>
              <a:t> )</a:t>
            </a:r>
          </a:p>
          <a:p>
            <a:r>
              <a:rPr lang="en-US" b="1" dirty="0"/>
              <a:t>Update </a:t>
            </a:r>
            <a:r>
              <a:rPr lang="en-US" b="1" dirty="0" smtClean="0"/>
              <a:t>step</a:t>
            </a:r>
          </a:p>
          <a:p>
            <a:r>
              <a:rPr lang="en-US" dirty="0"/>
              <a:t>The algorithm has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converged</a:t>
            </a:r>
            <a:r>
              <a:rPr lang="en-US" dirty="0"/>
              <a:t> when the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assignments no longer change</a:t>
            </a:r>
            <a:r>
              <a:rPr lang="en-US" dirty="0"/>
              <a:t>. </a:t>
            </a:r>
            <a:endParaRPr lang="en-US" dirty="0" smtClean="0"/>
          </a:p>
          <a:p>
            <a:r>
              <a:rPr lang="en-US" dirty="0" smtClean="0"/>
              <a:t>There </a:t>
            </a:r>
            <a:r>
              <a:rPr lang="en-US" dirty="0"/>
              <a:t>is no guarantee that the optimum is found using this algorithm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730596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42988" y="2665302"/>
            <a:ext cx="6777037" cy="28259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0901773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Heuristic (computer science)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 </a:t>
            </a:r>
            <a:r>
              <a:rPr lang="en-US" b="1" dirty="0"/>
              <a:t>heuristic</a:t>
            </a:r>
            <a:r>
              <a:rPr lang="en-US" dirty="0"/>
              <a:t> (from Greek </a:t>
            </a:r>
            <a:r>
              <a:rPr lang="en-US" dirty="0" err="1"/>
              <a:t>εὑρίσκω</a:t>
            </a:r>
            <a:r>
              <a:rPr lang="en-US" dirty="0"/>
              <a:t> "I find, discover</a:t>
            </a:r>
            <a:r>
              <a:rPr lang="en-US" dirty="0" smtClean="0"/>
              <a:t>")</a:t>
            </a:r>
          </a:p>
          <a:p>
            <a:r>
              <a:rPr lang="en-US" dirty="0"/>
              <a:t>is a technique designed for </a:t>
            </a:r>
            <a:r>
              <a:rPr lang="en-US" dirty="0">
                <a:hlinkClick r:id="rId2" tooltip="Problem solving"/>
              </a:rPr>
              <a:t>solving a problem</a:t>
            </a:r>
            <a:r>
              <a:rPr lang="en-US" dirty="0"/>
              <a:t> 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more quickly</a:t>
            </a:r>
            <a:r>
              <a:rPr lang="en-US" dirty="0"/>
              <a:t> when classic methods are too slow, </a:t>
            </a:r>
            <a:endParaRPr lang="en-US" dirty="0" smtClean="0"/>
          </a:p>
          <a:p>
            <a:r>
              <a:rPr lang="en-US" dirty="0" smtClean="0"/>
              <a:t>or </a:t>
            </a:r>
          </a:p>
          <a:p>
            <a:r>
              <a:rPr lang="en-US" dirty="0" smtClean="0"/>
              <a:t>for </a:t>
            </a:r>
            <a:r>
              <a:rPr lang="en-US" dirty="0"/>
              <a:t>finding an approximate solution when classic methods fail to find any exact solution.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67464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Pattern recognition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Pattern recognition</a:t>
            </a:r>
            <a:r>
              <a:rPr lang="en-US" dirty="0"/>
              <a:t> is the automated recognition of patterns and regularities in </a:t>
            </a:r>
            <a:r>
              <a:rPr lang="en-US" dirty="0" smtClean="0">
                <a:hlinkClick r:id="rId2" tooltip="Data"/>
              </a:rPr>
              <a:t>data</a:t>
            </a:r>
            <a:r>
              <a:rPr lang="en-US" dirty="0" smtClean="0"/>
              <a:t>. </a:t>
            </a:r>
          </a:p>
          <a:p>
            <a:r>
              <a:rPr lang="en-US" dirty="0">
                <a:hlinkClick r:id="rId3" tooltip="Artificial intelligence"/>
              </a:rPr>
              <a:t>artificial intelligence</a:t>
            </a:r>
            <a:r>
              <a:rPr lang="en-US"/>
              <a:t> </a:t>
            </a:r>
            <a:endParaRPr lang="en-US" smtClean="0"/>
          </a:p>
          <a:p>
            <a:r>
              <a:rPr lang="en-US" dirty="0"/>
              <a:t> </a:t>
            </a:r>
            <a:r>
              <a:rPr lang="en-US" dirty="0">
                <a:hlinkClick r:id="rId4" tooltip="Machine learning"/>
              </a:rPr>
              <a:t>machine learning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645203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is achieved by trading optimality, completeness, </a:t>
            </a:r>
            <a:r>
              <a:rPr lang="en-US" dirty="0">
                <a:hlinkClick r:id="rId2" tooltip="Accuracy and precision"/>
              </a:rPr>
              <a:t>accuracy</a:t>
            </a:r>
            <a:r>
              <a:rPr lang="en-US" dirty="0"/>
              <a:t>, or </a:t>
            </a:r>
            <a:r>
              <a:rPr lang="en-US" dirty="0">
                <a:hlinkClick r:id="rId2" tooltip="Accuracy and precision"/>
              </a:rPr>
              <a:t>precision</a:t>
            </a:r>
            <a:r>
              <a:rPr lang="en-US" dirty="0"/>
              <a:t> for speed. In a way, it can be considered a shortcut</a:t>
            </a:r>
            <a:r>
              <a:rPr lang="en-US" dirty="0" smtClean="0"/>
              <a:t>.</a:t>
            </a:r>
          </a:p>
          <a:p>
            <a:r>
              <a:rPr lang="en-US" dirty="0"/>
              <a:t>For example, it may approximate the exact solution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460731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Trade-off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b="1" i="1" dirty="0">
                <a:solidFill>
                  <a:srgbClr val="FF0000"/>
                </a:solidFill>
              </a:rPr>
              <a:t>Optimality:</a:t>
            </a:r>
            <a:r>
              <a:rPr lang="en-US" dirty="0"/>
              <a:t> When several solutions exist for a given problem, does the heuristic guarantee that the best solution will be found? Is it actually necessary to find the best solution?</a:t>
            </a:r>
          </a:p>
          <a:p>
            <a:r>
              <a:rPr lang="en-US" b="1" i="1" dirty="0">
                <a:solidFill>
                  <a:srgbClr val="FF0000"/>
                </a:solidFill>
              </a:rPr>
              <a:t>Completeness:</a:t>
            </a:r>
            <a:r>
              <a:rPr lang="en-US" dirty="0"/>
              <a:t> When several solutions exist for a given problem, can the heuristic find them all? Do we actually need all solutions? Many heuristics are only meant to find one solution.</a:t>
            </a:r>
          </a:p>
          <a:p>
            <a:r>
              <a:rPr lang="en-US" b="1" i="1" dirty="0">
                <a:solidFill>
                  <a:srgbClr val="FF0000"/>
                </a:solidFill>
              </a:rPr>
              <a:t>Accuracy and precision:</a:t>
            </a:r>
            <a:r>
              <a:rPr lang="en-US" dirty="0"/>
              <a:t> Can the heuristic provide a </a:t>
            </a:r>
            <a:r>
              <a:rPr lang="en-US" dirty="0">
                <a:hlinkClick r:id="rId2" tooltip="Confidence interval"/>
              </a:rPr>
              <a:t>confidence interval</a:t>
            </a:r>
            <a:r>
              <a:rPr lang="en-US" dirty="0"/>
              <a:t> for the purported solution? Is the error bar on the solution unreasonably large?</a:t>
            </a:r>
          </a:p>
          <a:p>
            <a:r>
              <a:rPr lang="en-US" b="1" i="1" dirty="0">
                <a:solidFill>
                  <a:srgbClr val="FF0000"/>
                </a:solidFill>
              </a:rPr>
              <a:t>Execution time</a:t>
            </a:r>
            <a:r>
              <a:rPr lang="en-US" b="1" dirty="0">
                <a:solidFill>
                  <a:srgbClr val="FF0000"/>
                </a:solidFill>
              </a:rPr>
              <a:t>: </a:t>
            </a:r>
            <a:r>
              <a:rPr lang="en-US" dirty="0"/>
              <a:t>Is this the best known heuristic for solving this type of problem? Some heuristics converge faster than others. Some heuristics are only marginally quicker than classic methods.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367862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Virus scanning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Many virus scanners use heuristic rules for detecting viruses and other forms of malware</a:t>
            </a:r>
            <a:r>
              <a:rPr lang="en-US" dirty="0" smtClean="0"/>
              <a:t>.</a:t>
            </a:r>
          </a:p>
          <a:p>
            <a:r>
              <a:rPr lang="en-US" dirty="0" smtClean="0"/>
              <a:t> </a:t>
            </a:r>
            <a:r>
              <a:rPr lang="en-US" dirty="0"/>
              <a:t>Heuristic scanning looks for code and/or behavioral patterns common to a class or family of viruses, with different sets of rules for different viruses. </a:t>
            </a:r>
            <a:endParaRPr lang="en-US" dirty="0" smtClean="0"/>
          </a:p>
          <a:p>
            <a:r>
              <a:rPr lang="en-US" dirty="0" smtClean="0"/>
              <a:t>If </a:t>
            </a:r>
            <a:r>
              <a:rPr lang="en-US" dirty="0"/>
              <a:t>a file or executing process is found to contain matching code patterns and/or to be performing that set of activities, then the scanner infers that the file is infected.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76579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638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95031" y="2324100"/>
            <a:ext cx="4672950" cy="3508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5439744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741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74106" y="2392362"/>
            <a:ext cx="4114800" cy="337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284763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843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70997" y="2324100"/>
            <a:ext cx="4521019" cy="3508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3153389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0482" name="Picture 2" descr="Image result for nonlinear model distanc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981200"/>
            <a:ext cx="2200275" cy="2076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57087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150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92054" y="2324100"/>
            <a:ext cx="4678905" cy="3508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0164397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253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92590" y="2324100"/>
            <a:ext cx="4677833" cy="3508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4057927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355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92590" y="2324100"/>
            <a:ext cx="4677833" cy="3508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522402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95031" y="2324100"/>
            <a:ext cx="4672950" cy="3508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0036654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 vector machine</a:t>
            </a:r>
          </a:p>
        </p:txBody>
      </p:sp>
      <p:pic>
        <p:nvPicPr>
          <p:cNvPr id="2457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50356" y="3354387"/>
            <a:ext cx="3162300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2590077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SVM classifier</a:t>
            </a:r>
            <a:endParaRPr lang="en-US" dirty="0"/>
          </a:p>
        </p:txBody>
      </p:sp>
      <p:pic>
        <p:nvPicPr>
          <p:cNvPr id="2560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92590" y="2324100"/>
            <a:ext cx="4677833" cy="3508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8986513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SVM plane</a:t>
            </a:r>
            <a:endParaRPr lang="en-US" dirty="0"/>
          </a:p>
        </p:txBody>
      </p:sp>
      <p:pic>
        <p:nvPicPr>
          <p:cNvPr id="266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12169" y="2439987"/>
            <a:ext cx="4638675" cy="327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4432349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86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92590" y="2324100"/>
            <a:ext cx="4677833" cy="3508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4119882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96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85483" y="2324100"/>
            <a:ext cx="6292047" cy="3508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3785797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07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92590" y="2324100"/>
            <a:ext cx="4677833" cy="3508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6541944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17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92590" y="2324100"/>
            <a:ext cx="4677833" cy="3508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3095438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27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64531" y="2706687"/>
            <a:ext cx="493395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3415576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u="sng" dirty="0">
                <a:hlinkClick r:id="rId2"/>
              </a:rPr>
              <a:t>principal component analysis</a:t>
            </a:r>
            <a:r>
              <a:rPr lang="en-US" dirty="0"/>
              <a:t> </a:t>
            </a:r>
            <a:r>
              <a:rPr lang="en-US" dirty="0" smtClean="0"/>
              <a:t> PCA</a:t>
            </a:r>
          </a:p>
          <a:p>
            <a:r>
              <a:rPr lang="en-US" dirty="0" smtClean="0">
                <a:hlinkClick r:id="rId3" tooltip="Linear discriminant analysis"/>
              </a:rPr>
              <a:t>linear </a:t>
            </a:r>
            <a:r>
              <a:rPr lang="en-US" dirty="0">
                <a:hlinkClick r:id="rId3" tooltip="Linear discriminant analysis"/>
              </a:rPr>
              <a:t>discriminant </a:t>
            </a:r>
            <a:r>
              <a:rPr lang="en-US" dirty="0" smtClean="0">
                <a:hlinkClick r:id="rId3" tooltip="Linear discriminant analysis"/>
              </a:rPr>
              <a:t>analysis</a:t>
            </a:r>
            <a:r>
              <a:rPr lang="en-US" dirty="0" smtClean="0"/>
              <a:t> LDA</a:t>
            </a:r>
          </a:p>
          <a:p>
            <a:r>
              <a:rPr lang="en-US" dirty="0">
                <a:hlinkClick r:id="rId4" tooltip="Canonical correlation"/>
              </a:rPr>
              <a:t>canonical correlation analysis</a:t>
            </a:r>
            <a:r>
              <a:rPr lang="en-US" dirty="0"/>
              <a:t> (CCA)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00765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Principal component analysis</a:t>
            </a:r>
            <a:r>
              <a:rPr lang="en-US" dirty="0"/>
              <a:t> (</a:t>
            </a:r>
            <a:r>
              <a:rPr lang="en-US" b="1" dirty="0"/>
              <a:t>PCA</a:t>
            </a:r>
            <a:r>
              <a:rPr lang="en-US" dirty="0" smtClean="0"/>
              <a:t>) </a:t>
            </a:r>
            <a:r>
              <a:rPr lang="en-US" dirty="0"/>
              <a:t>a statistical procedure that uses an </a:t>
            </a:r>
            <a:r>
              <a:rPr lang="en-US" dirty="0">
                <a:hlinkClick r:id="rId2" tooltip="Orthogonal transformation"/>
              </a:rPr>
              <a:t>orthogonal transformation</a:t>
            </a:r>
            <a:r>
              <a:rPr lang="en-US" dirty="0"/>
              <a:t> to convert a set of observations of possibly correlated variables (entities each of which takes on various numerical values) into a set of values of </a:t>
            </a:r>
            <a:r>
              <a:rPr lang="en-US" dirty="0">
                <a:hlinkClick r:id="rId3" tooltip="Correlation and dependence"/>
              </a:rPr>
              <a:t>linearly uncorrelated</a:t>
            </a:r>
            <a:r>
              <a:rPr lang="en-US" dirty="0"/>
              <a:t> variables called </a:t>
            </a:r>
            <a:r>
              <a:rPr lang="en-US" b="1" dirty="0"/>
              <a:t>principal components</a:t>
            </a:r>
            <a:r>
              <a:rPr lang="en-US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97986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generalized </a:t>
            </a:r>
            <a:r>
              <a:rPr lang="en-US" dirty="0"/>
              <a:t>linear model</a:t>
            </a:r>
          </a:p>
        </p:txBody>
      </p:sp>
    </p:spTree>
    <p:extLst>
      <p:ext uri="{BB962C8B-B14F-4D97-AF65-F5344CB8AC3E}">
        <p14:creationId xmlns:p14="http://schemas.microsoft.com/office/powerpoint/2010/main" val="53493854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0769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92590" y="2324100"/>
            <a:ext cx="4677833" cy="3508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77192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K-nearest </a:t>
            </a:r>
            <a:r>
              <a:rPr lang="en-US" dirty="0" err="1" smtClean="0"/>
              <a:t>Neighbour</a:t>
            </a:r>
            <a:r>
              <a:rPr lang="en-US" dirty="0" smtClean="0"/>
              <a:t> Classification</a:t>
            </a:r>
          </a:p>
          <a:p>
            <a:r>
              <a:rPr lang="en-US" dirty="0" smtClean="0"/>
              <a:t>K-means</a:t>
            </a:r>
          </a:p>
          <a:p>
            <a:r>
              <a:rPr lang="en-US" dirty="0" smtClean="0"/>
              <a:t>SVM</a:t>
            </a:r>
          </a:p>
          <a:p>
            <a:r>
              <a:rPr lang="en-US" dirty="0" smtClean="0"/>
              <a:t>Cluster</a:t>
            </a:r>
          </a:p>
          <a:p>
            <a:r>
              <a:rPr lang="en-US" dirty="0" smtClean="0"/>
              <a:t>Distance - </a:t>
            </a:r>
          </a:p>
          <a:p>
            <a:endParaRPr lang="en-US" dirty="0"/>
          </a:p>
          <a:p>
            <a:r>
              <a:rPr lang="en-US" dirty="0" err="1" smtClean="0"/>
              <a:t>Veronoi</a:t>
            </a:r>
            <a:r>
              <a:rPr lang="en-US" dirty="0" smtClean="0"/>
              <a:t> diagram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0078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Important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Euclidean distance</a:t>
            </a:r>
          </a:p>
          <a:p>
            <a:r>
              <a:rPr lang="en-US" dirty="0" smtClean="0"/>
              <a:t>Manhattan</a:t>
            </a:r>
          </a:p>
          <a:p>
            <a:r>
              <a:rPr lang="en-US" dirty="0" err="1" smtClean="0"/>
              <a:t>Minkopwski</a:t>
            </a:r>
            <a:endParaRPr lang="en-US" dirty="0" smtClean="0"/>
          </a:p>
          <a:p>
            <a:r>
              <a:rPr lang="en-US" dirty="0" err="1" smtClean="0"/>
              <a:t>Mahalnobis</a:t>
            </a:r>
            <a:endParaRPr lang="en-US" dirty="0" smtClean="0"/>
          </a:p>
          <a:p>
            <a:r>
              <a:rPr lang="en-US" dirty="0" smtClean="0"/>
              <a:t>Closest Centroid</a:t>
            </a:r>
          </a:p>
          <a:p>
            <a:r>
              <a:rPr lang="en-US" dirty="0" err="1" smtClean="0"/>
              <a:t>Veronoi</a:t>
            </a:r>
            <a:r>
              <a:rPr lang="en-US" dirty="0" smtClean="0"/>
              <a:t> diagrams</a:t>
            </a:r>
          </a:p>
          <a:p>
            <a:r>
              <a:rPr lang="en-US" dirty="0" smtClean="0"/>
              <a:t>Nearest </a:t>
            </a:r>
            <a:r>
              <a:rPr lang="en-US" dirty="0" err="1" smtClean="0"/>
              <a:t>Neighbours</a:t>
            </a:r>
            <a:endParaRPr lang="en-US" dirty="0" smtClean="0"/>
          </a:p>
          <a:p>
            <a:r>
              <a:rPr lang="en-US" dirty="0" smtClean="0"/>
              <a:t>Dimensionality</a:t>
            </a:r>
          </a:p>
          <a:p>
            <a:r>
              <a:rPr lang="en-US" dirty="0" smtClean="0"/>
              <a:t>K-NN</a:t>
            </a:r>
          </a:p>
          <a:p>
            <a:r>
              <a:rPr lang="en-US" dirty="0" smtClean="0"/>
              <a:t>Distance, Kernels</a:t>
            </a:r>
          </a:p>
          <a:p>
            <a:r>
              <a:rPr lang="en-US" dirty="0" smtClean="0"/>
              <a:t>Clustering</a:t>
            </a:r>
          </a:p>
          <a:p>
            <a:r>
              <a:rPr lang="en-US" dirty="0" smtClean="0"/>
              <a:t>SVM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038048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ustin">
  <a:themeElements>
    <a:clrScheme name="Austin">
      <a:dk1>
        <a:sysClr val="windowText" lastClr="000000"/>
      </a:dk1>
      <a:lt1>
        <a:sysClr val="window" lastClr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Austin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Austin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  <a:lumMod val="100000"/>
              </a:schemeClr>
            </a:gs>
          </a:gsLst>
          <a:lin ang="5040000" scaled="1"/>
        </a:gradFill>
        <a:gradFill rotWithShape="1">
          <a:gsLst>
            <a:gs pos="0">
              <a:schemeClr val="phClr"/>
            </a:gs>
            <a:gs pos="100000">
              <a:schemeClr val="phClr">
                <a:shade val="75000"/>
                <a:satMod val="120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>
            <a:bevelT w="50800" h="12700" prst="softRound"/>
          </a:sp3d>
        </a:effectStyle>
        <a:effectStyle>
          <a:effectLst>
            <a:outerShdw blurRad="44450" dist="50800" dir="5400000" sx="96000" rotWithShape="0">
              <a:srgbClr val="000000">
                <a:alpha val="3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 contourW="15875" prstMaterial="metal">
            <a:bevelT w="101600" h="25400" prst="softRound"/>
            <a:contourClr>
              <a:schemeClr val="phClr">
                <a:shade val="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94000"/>
                <a:satMod val="114000"/>
                <a:lumMod val="96000"/>
              </a:schemeClr>
            </a:gs>
            <a:gs pos="62000">
              <a:schemeClr val="phClr">
                <a:tint val="92000"/>
                <a:shade val="66000"/>
                <a:satMod val="110000"/>
                <a:lumMod val="80000"/>
              </a:schemeClr>
            </a:gs>
            <a:gs pos="100000">
              <a:schemeClr val="phClr">
                <a:tint val="89000"/>
                <a:shade val="62000"/>
                <a:satMod val="110000"/>
                <a:lumMod val="72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80000"/>
                <a:shade val="58000"/>
              </a:schemeClr>
              <a:schemeClr val="phClr">
                <a:tint val="73000"/>
                <a:shade val="68000"/>
                <a:satMod val="15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Austin</Template>
  <TotalTime>117</TotalTime>
  <Words>196</Words>
  <Application>Microsoft Office PowerPoint</Application>
  <PresentationFormat>On-screen Show (4:3)</PresentationFormat>
  <Paragraphs>82</Paragraphs>
  <Slides>60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1" baseType="lpstr">
      <vt:lpstr>Austin</vt:lpstr>
      <vt:lpstr>distance based  non - linear model</vt:lpstr>
      <vt:lpstr>PowerPoint Presentation</vt:lpstr>
      <vt:lpstr>PowerPoint Presentation</vt:lpstr>
      <vt:lpstr>Pattern recognition</vt:lpstr>
      <vt:lpstr>PowerPoint Presentation</vt:lpstr>
      <vt:lpstr>Linear Models</vt:lpstr>
      <vt:lpstr>PowerPoint Presentation</vt:lpstr>
      <vt:lpstr>PowerPoint Presentation</vt:lpstr>
      <vt:lpstr>Important </vt:lpstr>
      <vt:lpstr>Euclidean distance</vt:lpstr>
      <vt:lpstr>PowerPoint Presentation</vt:lpstr>
      <vt:lpstr>PowerPoint Presentation</vt:lpstr>
      <vt:lpstr>the Minkowski distance is a generalized metric form of Euclidean distance and Manhattan distance</vt:lpstr>
      <vt:lpstr>PowerPoint Presentation</vt:lpstr>
      <vt:lpstr>PowerPoint Presentation</vt:lpstr>
      <vt:lpstr>PowerPoint Presentation</vt:lpstr>
      <vt:lpstr>k-nearest neighbors algorithm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Voronoi cells</vt:lpstr>
      <vt:lpstr>PowerPoint Presentation</vt:lpstr>
      <vt:lpstr>PowerPoint Presentation</vt:lpstr>
      <vt:lpstr>k-means clustering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Heuristic (computer science) </vt:lpstr>
      <vt:lpstr>PowerPoint Presentation</vt:lpstr>
      <vt:lpstr>Trade-off </vt:lpstr>
      <vt:lpstr>Virus scanning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support vector machine</vt:lpstr>
      <vt:lpstr>SVM classifier</vt:lpstr>
      <vt:lpstr>SVM plane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distance based non - linear model</dc:title>
  <dc:creator>radha</dc:creator>
  <cp:lastModifiedBy>radha</cp:lastModifiedBy>
  <cp:revision>71</cp:revision>
  <dcterms:created xsi:type="dcterms:W3CDTF">2018-09-20T17:33:14Z</dcterms:created>
  <dcterms:modified xsi:type="dcterms:W3CDTF">2018-09-23T16:40:06Z</dcterms:modified>
</cp:coreProperties>
</file>